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7" r:id="rId2"/>
    <p:sldId id="272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9144000" cy="5716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1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304" userDrawn="1">
          <p15:clr>
            <a:srgbClr val="A4A3A4"/>
          </p15:clr>
        </p15:guide>
        <p15:guide id="5" orient="horz" pos="3297" userDrawn="1">
          <p15:clr>
            <a:srgbClr val="A4A3A4"/>
          </p15:clr>
        </p15:guide>
        <p15:guide id="6" pos="2767" userDrawn="1">
          <p15:clr>
            <a:srgbClr val="A4A3A4"/>
          </p15:clr>
        </p15:guide>
        <p15:guide id="7" pos="317" userDrawn="1">
          <p15:clr>
            <a:srgbClr val="A4A3A4"/>
          </p15:clr>
        </p15:guide>
        <p15:guide id="8" pos="431" userDrawn="1">
          <p15:clr>
            <a:srgbClr val="A4A3A4"/>
          </p15:clr>
        </p15:guide>
        <p15:guide id="9" pos="2993" userDrawn="1">
          <p15:clr>
            <a:srgbClr val="A4A3A4"/>
          </p15:clr>
        </p15:guide>
        <p15:guide id="10" pos="54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46" autoAdjust="0"/>
    <p:restoredTop sz="94660"/>
  </p:normalViewPr>
  <p:slideViewPr>
    <p:cSldViewPr snapToGrid="0" showGuides="1">
      <p:cViewPr varScale="1">
        <p:scale>
          <a:sx n="248" d="100"/>
          <a:sy n="248" d="100"/>
        </p:scale>
        <p:origin x="2008" y="184"/>
      </p:cViewPr>
      <p:guideLst>
        <p:guide orient="horz" pos="1801"/>
        <p:guide pos="2880"/>
        <p:guide orient="horz" pos="576"/>
        <p:guide orient="horz" pos="304"/>
        <p:guide orient="horz" pos="3297"/>
        <p:guide pos="2767"/>
        <p:guide pos="317"/>
        <p:guide pos="431"/>
        <p:guide pos="2993"/>
        <p:guide pos="54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649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5576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2351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709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109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2014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22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808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495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070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96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31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730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958E80AC-761C-6E49-BDFC-11AF1136DD84}"/>
              </a:ext>
            </a:extLst>
          </p:cNvPr>
          <p:cNvSpPr/>
          <p:nvPr userDrawn="1"/>
        </p:nvSpPr>
        <p:spPr>
          <a:xfrm>
            <a:off x="7242895" y="5371563"/>
            <a:ext cx="1505540" cy="194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67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C18C2C5-14D5-5F48-9509-88CC2172DB8E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7" y="5349409"/>
            <a:ext cx="369984" cy="206823"/>
          </a:xfrm>
          <a:prstGeom prst="rect">
            <a:avLst/>
          </a:prstGeom>
        </p:spPr>
      </p:pic>
      <p:sp>
        <p:nvSpPr>
          <p:cNvPr id="9" name="TextBox 7">
            <a:extLst>
              <a:ext uri="{FF2B5EF4-FFF2-40B4-BE49-F238E27FC236}">
                <a16:creationId xmlns:a16="http://schemas.microsoft.com/office/drawing/2014/main" id="{ABBAF159-BA6A-3E4F-8EA3-035B2C2056C1}"/>
              </a:ext>
            </a:extLst>
          </p:cNvPr>
          <p:cNvSpPr txBox="1"/>
          <p:nvPr userDrawn="1"/>
        </p:nvSpPr>
        <p:spPr>
          <a:xfrm>
            <a:off x="876301" y="5343295"/>
            <a:ext cx="27687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DESARROLLO DE APLICACIONES EMPRESARIALES I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11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6668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0A0E84D6-2D0F-2344-812F-3922D8F4BE71}"/>
              </a:ext>
            </a:extLst>
          </p:cNvPr>
          <p:cNvSpPr/>
          <p:nvPr/>
        </p:nvSpPr>
        <p:spPr>
          <a:xfrm>
            <a:off x="182881" y="5120641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F4387787-C8FF-2548-B12E-99540C2B6ACB}"/>
              </a:ext>
            </a:extLst>
          </p:cNvPr>
          <p:cNvSpPr/>
          <p:nvPr/>
        </p:nvSpPr>
        <p:spPr>
          <a:xfrm>
            <a:off x="503240" y="2177571"/>
            <a:ext cx="260146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s-PE" sz="2000" dirty="0">
                <a:latin typeface="Graphik Medium" charset="0"/>
              </a:rPr>
              <a:t>EFICIENCIA EN OPERACIONES CON </a:t>
            </a:r>
            <a:r>
              <a:rPr lang="es-PE" sz="2000" b="1" dirty="0">
                <a:latin typeface="Graphik Bold" panose="020B0503030202060203" pitchFamily="34" charset="77"/>
              </a:rPr>
              <a:t>BASES DE DATOS USANDO JPA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FF5646C-EDF2-BB43-BC65-16BA67BA1F33}"/>
              </a:ext>
            </a:extLst>
          </p:cNvPr>
          <p:cNvSpPr txBox="1"/>
          <p:nvPr/>
        </p:nvSpPr>
        <p:spPr>
          <a:xfrm>
            <a:off x="743902" y="1819387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6950AB"/>
                </a:solidFill>
                <a:latin typeface="Calibri" charset="0"/>
                <a:ea typeface="Calibri" charset="0"/>
                <a:cs typeface="Calibri" charset="0"/>
              </a:rPr>
              <a:t>SESIÓN 11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33CC7F6-FAE7-894A-BBA6-DFF8A86FC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64" y="1883412"/>
            <a:ext cx="166865" cy="17045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12569C7-EAB5-7B4C-AE82-1305A28935AD}"/>
              </a:ext>
            </a:extLst>
          </p:cNvPr>
          <p:cNvSpPr txBox="1"/>
          <p:nvPr/>
        </p:nvSpPr>
        <p:spPr>
          <a:xfrm>
            <a:off x="503243" y="808694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" b="1" dirty="0">
                <a:solidFill>
                  <a:srgbClr val="6C6D6C"/>
                </a:solidFill>
                <a:latin typeface="Calibri" charset="0"/>
                <a:cs typeface="Calibri" charset="0"/>
                <a:sym typeface="Wingdings"/>
              </a:rPr>
              <a:t>DESARROLLO DE APLICACIONES EMPRESARIALES I</a:t>
            </a:r>
            <a:endParaRPr lang="es-PE" sz="900" b="1" dirty="0">
              <a:solidFill>
                <a:srgbClr val="6C6D6C"/>
              </a:solidFill>
              <a:latin typeface="Calibri" charset="0"/>
              <a:cs typeface="Calibri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35B4286-C6FF-B44D-9306-EA0E23244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087" y="0"/>
            <a:ext cx="539591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62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67B3AE0-27CD-CD45-946B-49B987AE1009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F0ACBA0-22B1-5942-AF9D-E891F722AC09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Persistence.xml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 l="25827" t="14635" r="22151" b="48228"/>
          <a:stretch/>
        </p:blipFill>
        <p:spPr>
          <a:xfrm>
            <a:off x="1710479" y="2167173"/>
            <a:ext cx="5723042" cy="229842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D3CF27F3-08C5-F440-8914-17023E49F519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3369352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552B1049-471C-004F-B4B3-F3C80E9A714C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3F6E4A3-CF29-2643-A133-5F444B28CFD1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LOS CONTROLADORES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4802" t="8646" r="41289" b="4142"/>
          <a:stretch/>
        </p:blipFill>
        <p:spPr>
          <a:xfrm>
            <a:off x="1623085" y="1713976"/>
            <a:ext cx="3755831" cy="3417501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80298" y="1684252"/>
            <a:ext cx="3208565" cy="873023"/>
          </a:xfrm>
          <a:prstGeom prst="rect">
            <a:avLst/>
          </a:prstGeom>
          <a:noFill/>
          <a:ln w="28575">
            <a:solidFill>
              <a:srgbClr val="EE46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053"/>
          </a:p>
        </p:txBody>
      </p:sp>
      <p:sp>
        <p:nvSpPr>
          <p:cNvPr id="6" name="CuadroTexto 5"/>
          <p:cNvSpPr txBox="1"/>
          <p:nvPr/>
        </p:nvSpPr>
        <p:spPr>
          <a:xfrm>
            <a:off x="6397612" y="1586793"/>
            <a:ext cx="1809503" cy="254365"/>
          </a:xfrm>
          <a:prstGeom prst="rect">
            <a:avLst/>
          </a:prstGeom>
          <a:noFill/>
          <a:ln w="19050">
            <a:solidFill>
              <a:srgbClr val="EE4639"/>
            </a:solidFill>
          </a:ln>
        </p:spPr>
        <p:txBody>
          <a:bodyPr wrap="square" rtlCol="0">
            <a:spAutoFit/>
          </a:bodyPr>
          <a:lstStyle/>
          <a:p>
            <a:r>
              <a:rPr lang="es-PE" sz="1053" dirty="0"/>
              <a:t>Inyección del </a:t>
            </a:r>
            <a:r>
              <a:rPr lang="es-PE" sz="1053" dirty="0" err="1"/>
              <a:t>Entity</a:t>
            </a:r>
            <a:r>
              <a:rPr lang="es-PE" sz="1053" dirty="0"/>
              <a:t> Manager</a:t>
            </a:r>
          </a:p>
        </p:txBody>
      </p:sp>
      <p:cxnSp>
        <p:nvCxnSpPr>
          <p:cNvPr id="8" name="Conector recto de flecha 7"/>
          <p:cNvCxnSpPr/>
          <p:nvPr/>
        </p:nvCxnSpPr>
        <p:spPr>
          <a:xfrm flipH="1">
            <a:off x="4788863" y="1684252"/>
            <a:ext cx="1608749" cy="208622"/>
          </a:xfrm>
          <a:prstGeom prst="straightConnector1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5">
            <a:extLst>
              <a:ext uri="{FF2B5EF4-FFF2-40B4-BE49-F238E27FC236}">
                <a16:creationId xmlns:a16="http://schemas.microsoft.com/office/drawing/2014/main" id="{33A5F2DC-A9A4-B045-A014-E4EBEEABB835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325543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E4AEADD-C67C-2342-99DC-C2364AB96862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6125A7-72C4-514A-8B56-579EEA25EA97}"/>
              </a:ext>
            </a:extLst>
          </p:cNvPr>
          <p:cNvSpPr txBox="1"/>
          <p:nvPr/>
        </p:nvSpPr>
        <p:spPr>
          <a:xfrm>
            <a:off x="1008063" y="3169972"/>
            <a:ext cx="5993558" cy="997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s-PE" sz="2400" dirty="0">
                <a:solidFill>
                  <a:schemeClr val="bg1"/>
                </a:solidFill>
                <a:latin typeface="Graphik Regular" charset="0"/>
              </a:rPr>
              <a:t>EFICIENCIA EN OPERACIONES </a:t>
            </a:r>
          </a:p>
          <a:p>
            <a:pPr>
              <a:lnSpc>
                <a:spcPct val="90000"/>
              </a:lnSpc>
              <a:defRPr/>
            </a:pPr>
            <a:r>
              <a:rPr lang="es-PE" sz="2400" b="1" dirty="0">
                <a:solidFill>
                  <a:schemeClr val="bg1"/>
                </a:solidFill>
                <a:latin typeface="Graphik Bold" panose="020B0503030202060203" pitchFamily="34" charset="77"/>
              </a:rPr>
              <a:t>CON BASES DE DATOS </a:t>
            </a:r>
          </a:p>
          <a:p>
            <a:pPr>
              <a:lnSpc>
                <a:spcPct val="90000"/>
              </a:lnSpc>
              <a:defRPr/>
            </a:pPr>
            <a:r>
              <a:rPr lang="es-PE" sz="2400" b="1" dirty="0">
                <a:solidFill>
                  <a:schemeClr val="bg1"/>
                </a:solidFill>
                <a:latin typeface="Graphik Bold" panose="020B0503030202060203" pitchFamily="34" charset="77"/>
              </a:rPr>
              <a:t>USANDO JPA. </a:t>
            </a:r>
            <a:r>
              <a:rPr lang="es-ES" sz="2400" b="1" dirty="0">
                <a:solidFill>
                  <a:schemeClr val="bg1"/>
                </a:solidFill>
                <a:latin typeface="Graphik Bold" panose="020B0503030202060203" pitchFamily="34" charset="77"/>
              </a:rPr>
              <a:t>RESUMEN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82BC5C-0088-CE43-8900-6F29BD206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48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6401934" y="3392470"/>
            <a:ext cx="2055756" cy="6924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PE" sz="1500" b="1" dirty="0">
                <a:solidFill>
                  <a:srgbClr val="EE4639"/>
                </a:solidFill>
              </a:rPr>
              <a:t>Motor de Persistencia JPA</a:t>
            </a:r>
          </a:p>
          <a:p>
            <a:r>
              <a:rPr lang="es-PE" sz="1500" b="1" dirty="0">
                <a:solidFill>
                  <a:srgbClr val="EE4639"/>
                </a:solidFill>
              </a:rPr>
              <a:t>DAO, Singleton y</a:t>
            </a:r>
          </a:p>
          <a:p>
            <a:r>
              <a:rPr lang="es-PE" sz="1500" b="1" dirty="0">
                <a:solidFill>
                  <a:srgbClr val="EE4639"/>
                </a:solidFill>
              </a:rPr>
              <a:t>Abstract </a:t>
            </a:r>
            <a:r>
              <a:rPr lang="es-PE" sz="1500" b="1" dirty="0" err="1">
                <a:solidFill>
                  <a:srgbClr val="EE4639"/>
                </a:solidFill>
              </a:rPr>
              <a:t>Entity</a:t>
            </a:r>
            <a:endParaRPr lang="es-PE" sz="1500" b="1" dirty="0">
              <a:solidFill>
                <a:srgbClr val="EE4639"/>
              </a:solidFill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DEA441FA-D5F2-DC43-8896-6B431B6E45FE}"/>
              </a:ext>
            </a:extLst>
          </p:cNvPr>
          <p:cNvSpPr txBox="1"/>
          <p:nvPr/>
        </p:nvSpPr>
        <p:spPr>
          <a:xfrm>
            <a:off x="506796" y="914400"/>
            <a:ext cx="8168892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PE" sz="1600" b="1" spc="-10" dirty="0">
                <a:latin typeface="Calibri" charset="0"/>
                <a:cs typeface="Calibri" charset="0"/>
              </a:rPr>
              <a:t>RESUMEN</a:t>
            </a:r>
            <a:endParaRPr lang="es-ES_tradnl" sz="16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0BA7DB8F-D526-C246-8CAC-0B49BA3CB3FA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JPA. </a:t>
            </a:r>
            <a:r>
              <a:rPr lang="es-E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RESUMEN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645FA94A-917D-2144-833C-0AD5D9012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646" y="2292826"/>
            <a:ext cx="767013" cy="684324"/>
          </a:xfrm>
          <a:prstGeom prst="rect">
            <a:avLst/>
          </a:prstGeom>
        </p:spPr>
      </p:pic>
      <p:sp>
        <p:nvSpPr>
          <p:cNvPr id="15" name="object 7">
            <a:extLst>
              <a:ext uri="{FF2B5EF4-FFF2-40B4-BE49-F238E27FC236}">
                <a16:creationId xmlns:a16="http://schemas.microsoft.com/office/drawing/2014/main" id="{0EE7035A-9E0B-9347-A03B-2802EAAEA0ED}"/>
              </a:ext>
            </a:extLst>
          </p:cNvPr>
          <p:cNvSpPr txBox="1"/>
          <p:nvPr/>
        </p:nvSpPr>
        <p:spPr>
          <a:xfrm>
            <a:off x="3283495" y="1712529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Servlet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7A18808E-B4AA-D846-8727-18EACFEFC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287" y="2054250"/>
            <a:ext cx="447247" cy="614604"/>
          </a:xfrm>
          <a:prstGeom prst="rect">
            <a:avLst/>
          </a:prstGeom>
        </p:spPr>
      </p:pic>
      <p:sp>
        <p:nvSpPr>
          <p:cNvPr id="17" name="object 7">
            <a:extLst>
              <a:ext uri="{FF2B5EF4-FFF2-40B4-BE49-F238E27FC236}">
                <a16:creationId xmlns:a16="http://schemas.microsoft.com/office/drawing/2014/main" id="{48DF134C-A8CB-1241-82FE-CE4EF158F956}"/>
              </a:ext>
            </a:extLst>
          </p:cNvPr>
          <p:cNvSpPr txBox="1"/>
          <p:nvPr/>
        </p:nvSpPr>
        <p:spPr>
          <a:xfrm>
            <a:off x="2230559" y="2038386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Request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E0A7DC44-E052-FD40-B356-91D98498105B}"/>
              </a:ext>
            </a:extLst>
          </p:cNvPr>
          <p:cNvSpPr txBox="1"/>
          <p:nvPr/>
        </p:nvSpPr>
        <p:spPr>
          <a:xfrm>
            <a:off x="2229124" y="3091353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Response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object 7">
            <a:extLst>
              <a:ext uri="{FF2B5EF4-FFF2-40B4-BE49-F238E27FC236}">
                <a16:creationId xmlns:a16="http://schemas.microsoft.com/office/drawing/2014/main" id="{AD4F9FA9-D9EF-E847-8D40-C5C24D7D10FA}"/>
              </a:ext>
            </a:extLst>
          </p:cNvPr>
          <p:cNvSpPr txBox="1"/>
          <p:nvPr/>
        </p:nvSpPr>
        <p:spPr>
          <a:xfrm>
            <a:off x="938253" y="3091353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Navegador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7">
            <a:extLst>
              <a:ext uri="{FF2B5EF4-FFF2-40B4-BE49-F238E27FC236}">
                <a16:creationId xmlns:a16="http://schemas.microsoft.com/office/drawing/2014/main" id="{CCF10B5C-D365-5846-A152-600B07943DAA}"/>
              </a:ext>
            </a:extLst>
          </p:cNvPr>
          <p:cNvSpPr txBox="1"/>
          <p:nvPr/>
        </p:nvSpPr>
        <p:spPr>
          <a:xfrm>
            <a:off x="4096148" y="4591633"/>
            <a:ext cx="1359171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Contenedor Web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0EA3425D-54ED-814C-AA78-D5F110D157D3}"/>
              </a:ext>
            </a:extLst>
          </p:cNvPr>
          <p:cNvSpPr txBox="1"/>
          <p:nvPr/>
        </p:nvSpPr>
        <p:spPr>
          <a:xfrm>
            <a:off x="4566304" y="3706263"/>
            <a:ext cx="1359171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JSP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object 7">
            <a:extLst>
              <a:ext uri="{FF2B5EF4-FFF2-40B4-BE49-F238E27FC236}">
                <a16:creationId xmlns:a16="http://schemas.microsoft.com/office/drawing/2014/main" id="{5B8F24D7-EDAE-E642-BE37-8535279A99D2}"/>
              </a:ext>
            </a:extLst>
          </p:cNvPr>
          <p:cNvSpPr txBox="1"/>
          <p:nvPr/>
        </p:nvSpPr>
        <p:spPr>
          <a:xfrm>
            <a:off x="5063290" y="3127329"/>
            <a:ext cx="392029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Usa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7">
            <a:extLst>
              <a:ext uri="{FF2B5EF4-FFF2-40B4-BE49-F238E27FC236}">
                <a16:creationId xmlns:a16="http://schemas.microsoft.com/office/drawing/2014/main" id="{8957802C-2CB9-6545-BE8F-A6CABEEC975C}"/>
              </a:ext>
            </a:extLst>
          </p:cNvPr>
          <p:cNvSpPr txBox="1"/>
          <p:nvPr/>
        </p:nvSpPr>
        <p:spPr>
          <a:xfrm>
            <a:off x="3355654" y="2849383"/>
            <a:ext cx="67934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Desplegar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7">
            <a:extLst>
              <a:ext uri="{FF2B5EF4-FFF2-40B4-BE49-F238E27FC236}">
                <a16:creationId xmlns:a16="http://schemas.microsoft.com/office/drawing/2014/main" id="{ABD356FB-3D14-C94E-8B6A-808289EC293D}"/>
              </a:ext>
            </a:extLst>
          </p:cNvPr>
          <p:cNvSpPr txBox="1"/>
          <p:nvPr/>
        </p:nvSpPr>
        <p:spPr>
          <a:xfrm>
            <a:off x="4429659" y="2201752"/>
            <a:ext cx="67934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Resultado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7">
            <a:extLst>
              <a:ext uri="{FF2B5EF4-FFF2-40B4-BE49-F238E27FC236}">
                <a16:creationId xmlns:a16="http://schemas.microsoft.com/office/drawing/2014/main" id="{3429F055-8AEC-554D-90DF-09F3EE550E6C}"/>
              </a:ext>
            </a:extLst>
          </p:cNvPr>
          <p:cNvSpPr txBox="1"/>
          <p:nvPr/>
        </p:nvSpPr>
        <p:spPr>
          <a:xfrm>
            <a:off x="4449149" y="1741636"/>
            <a:ext cx="679344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Accede e</a:t>
            </a:r>
          </a:p>
          <a:p>
            <a:r>
              <a:rPr lang="es-PE" sz="1000" spc="-10" dirty="0">
                <a:latin typeface="Calibri" charset="0"/>
                <a:ea typeface="Calibri" charset="0"/>
                <a:cs typeface="Calibri" charset="0"/>
              </a:rPr>
              <a:t>invoca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" name="object 7">
            <a:extLst>
              <a:ext uri="{FF2B5EF4-FFF2-40B4-BE49-F238E27FC236}">
                <a16:creationId xmlns:a16="http://schemas.microsoft.com/office/drawing/2014/main" id="{38CF9974-D831-A043-8009-28D25005B3B2}"/>
              </a:ext>
            </a:extLst>
          </p:cNvPr>
          <p:cNvSpPr txBox="1"/>
          <p:nvPr/>
        </p:nvSpPr>
        <p:spPr>
          <a:xfrm>
            <a:off x="5298772" y="1679475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JavaBean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7" name="object 7">
            <a:extLst>
              <a:ext uri="{FF2B5EF4-FFF2-40B4-BE49-F238E27FC236}">
                <a16:creationId xmlns:a16="http://schemas.microsoft.com/office/drawing/2014/main" id="{8656CAE5-21AA-0D4B-92F1-8D51516D6361}"/>
              </a:ext>
            </a:extLst>
          </p:cNvPr>
          <p:cNvSpPr txBox="1"/>
          <p:nvPr/>
        </p:nvSpPr>
        <p:spPr>
          <a:xfrm>
            <a:off x="6361466" y="1505568"/>
            <a:ext cx="1245809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Datos</a:t>
            </a:r>
          </a:p>
          <a:p>
            <a:pPr algn="ctr"/>
            <a:r>
              <a:rPr lang="es-PE" sz="1400" spc="-10" dirty="0">
                <a:latin typeface="Calibri" charset="0"/>
                <a:ea typeface="Calibri" charset="0"/>
                <a:cs typeface="Calibri" charset="0"/>
              </a:rPr>
              <a:t>Persistentes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04E2A0A9-001B-BB43-8ACE-3AD8592FB502}"/>
              </a:ext>
            </a:extLst>
          </p:cNvPr>
          <p:cNvCxnSpPr>
            <a:cxnSpLocks/>
          </p:cNvCxnSpPr>
          <p:nvPr/>
        </p:nvCxnSpPr>
        <p:spPr>
          <a:xfrm flipH="1">
            <a:off x="2229124" y="2257193"/>
            <a:ext cx="1016939" cy="260723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0F294CCB-D913-E041-804D-5C1A32E21E99}"/>
              </a:ext>
            </a:extLst>
          </p:cNvPr>
          <p:cNvCxnSpPr>
            <a:cxnSpLocks/>
            <a:stCxn id="14" idx="3"/>
            <a:endCxn id="41" idx="1"/>
          </p:cNvCxnSpPr>
          <p:nvPr/>
        </p:nvCxnSpPr>
        <p:spPr>
          <a:xfrm>
            <a:off x="2212659" y="2634988"/>
            <a:ext cx="2236490" cy="1175638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ángulo 29">
            <a:extLst>
              <a:ext uri="{FF2B5EF4-FFF2-40B4-BE49-F238E27FC236}">
                <a16:creationId xmlns:a16="http://schemas.microsoft.com/office/drawing/2014/main" id="{BF459789-9C9B-1042-8DB2-57BF62BBE018}"/>
              </a:ext>
            </a:extLst>
          </p:cNvPr>
          <p:cNvSpPr/>
          <p:nvPr/>
        </p:nvSpPr>
        <p:spPr>
          <a:xfrm>
            <a:off x="3097220" y="1478136"/>
            <a:ext cx="3120700" cy="3048144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29E965C5-DBBD-2342-83E8-01EF06D4B1C1}"/>
              </a:ext>
            </a:extLst>
          </p:cNvPr>
          <p:cNvCxnSpPr>
            <a:cxnSpLocks/>
          </p:cNvCxnSpPr>
          <p:nvPr/>
        </p:nvCxnSpPr>
        <p:spPr>
          <a:xfrm flipH="1">
            <a:off x="4351298" y="2147045"/>
            <a:ext cx="917654" cy="1780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D1A84C0B-0076-6041-A14A-D8ECF867D27D}"/>
              </a:ext>
            </a:extLst>
          </p:cNvPr>
          <p:cNvCxnSpPr>
            <a:cxnSpLocks/>
          </p:cNvCxnSpPr>
          <p:nvPr/>
        </p:nvCxnSpPr>
        <p:spPr>
          <a:xfrm>
            <a:off x="4342380" y="2357412"/>
            <a:ext cx="956392" cy="0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Elipse 32">
            <a:extLst>
              <a:ext uri="{FF2B5EF4-FFF2-40B4-BE49-F238E27FC236}">
                <a16:creationId xmlns:a16="http://schemas.microsoft.com/office/drawing/2014/main" id="{13CD67A4-BF9D-C840-BEFE-3028B1CADF2B}"/>
              </a:ext>
            </a:extLst>
          </p:cNvPr>
          <p:cNvSpPr/>
          <p:nvPr/>
        </p:nvSpPr>
        <p:spPr>
          <a:xfrm>
            <a:off x="5240419" y="1950755"/>
            <a:ext cx="808265" cy="808265"/>
          </a:xfrm>
          <a:prstGeom prst="ellipse">
            <a:avLst/>
          </a:prstGeom>
          <a:solidFill>
            <a:srgbClr val="FFBF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4" name="object 7">
            <a:extLst>
              <a:ext uri="{FF2B5EF4-FFF2-40B4-BE49-F238E27FC236}">
                <a16:creationId xmlns:a16="http://schemas.microsoft.com/office/drawing/2014/main" id="{034A1776-F7DF-3740-AA7D-8FFF3B0B6907}"/>
              </a:ext>
            </a:extLst>
          </p:cNvPr>
          <p:cNvSpPr txBox="1"/>
          <p:nvPr/>
        </p:nvSpPr>
        <p:spPr>
          <a:xfrm>
            <a:off x="4989584" y="2222116"/>
            <a:ext cx="1309934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 algn="ctr" rtl="0">
              <a:buClr>
                <a:schemeClr val="dk1"/>
              </a:buClr>
              <a:buSzPct val="1000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Modelo</a:t>
            </a:r>
          </a:p>
        </p:txBody>
      </p:sp>
      <p:sp>
        <p:nvSpPr>
          <p:cNvPr id="35" name="object 7">
            <a:extLst>
              <a:ext uri="{FF2B5EF4-FFF2-40B4-BE49-F238E27FC236}">
                <a16:creationId xmlns:a16="http://schemas.microsoft.com/office/drawing/2014/main" id="{CADD1865-9F6D-0A45-8D6A-6DEEFF23A722}"/>
              </a:ext>
            </a:extLst>
          </p:cNvPr>
          <p:cNvSpPr txBox="1"/>
          <p:nvPr/>
        </p:nvSpPr>
        <p:spPr>
          <a:xfrm>
            <a:off x="5722349" y="2168954"/>
            <a:ext cx="135917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Guardar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7">
            <a:extLst>
              <a:ext uri="{FF2B5EF4-FFF2-40B4-BE49-F238E27FC236}">
                <a16:creationId xmlns:a16="http://schemas.microsoft.com/office/drawing/2014/main" id="{1F189994-6801-B348-AA4A-28FA5BAA7656}"/>
              </a:ext>
            </a:extLst>
          </p:cNvPr>
          <p:cNvSpPr txBox="1"/>
          <p:nvPr/>
        </p:nvSpPr>
        <p:spPr>
          <a:xfrm>
            <a:off x="5714516" y="2333953"/>
            <a:ext cx="135917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Obtener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86F1FA03-EE10-F147-A433-37570C5A9E3A}"/>
              </a:ext>
            </a:extLst>
          </p:cNvPr>
          <p:cNvCxnSpPr/>
          <p:nvPr/>
        </p:nvCxnSpPr>
        <p:spPr>
          <a:xfrm>
            <a:off x="6048684" y="2322842"/>
            <a:ext cx="691603" cy="0"/>
          </a:xfrm>
          <a:prstGeom prst="straightConnector1">
            <a:avLst/>
          </a:prstGeom>
          <a:ln w="19050">
            <a:solidFill>
              <a:srgbClr val="98999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5CB08ACB-D913-F64E-BB7A-FC5F70C0F907}"/>
              </a:ext>
            </a:extLst>
          </p:cNvPr>
          <p:cNvCxnSpPr>
            <a:cxnSpLocks/>
          </p:cNvCxnSpPr>
          <p:nvPr/>
        </p:nvCxnSpPr>
        <p:spPr>
          <a:xfrm flipH="1" flipV="1">
            <a:off x="3897743" y="2471765"/>
            <a:ext cx="606281" cy="950342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ángulo redondeado 38">
            <a:extLst>
              <a:ext uri="{FF2B5EF4-FFF2-40B4-BE49-F238E27FC236}">
                <a16:creationId xmlns:a16="http://schemas.microsoft.com/office/drawing/2014/main" id="{493B281F-E1E5-A048-B8DE-F1CF1D4BD344}"/>
              </a:ext>
            </a:extLst>
          </p:cNvPr>
          <p:cNvSpPr/>
          <p:nvPr/>
        </p:nvSpPr>
        <p:spPr>
          <a:xfrm>
            <a:off x="3246063" y="2021471"/>
            <a:ext cx="1109118" cy="496445"/>
          </a:xfrm>
          <a:prstGeom prst="roundRect">
            <a:avLst/>
          </a:prstGeom>
          <a:solidFill>
            <a:srgbClr val="FE782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1400" dirty="0">
                <a:solidFill>
                  <a:schemeClr val="bg1"/>
                </a:solidFill>
                <a:latin typeface="Calibri" panose="020F0502020204030204" pitchFamily="34" charset="0"/>
                <a:ea typeface="Calibri Normal" charset="0"/>
                <a:cs typeface="Calibri" panose="020F0502020204030204" pitchFamily="34" charset="0"/>
              </a:rPr>
              <a:t>Controlador</a:t>
            </a:r>
          </a:p>
        </p:txBody>
      </p: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13E80039-D964-A34F-B5AE-DCCCD6A92E5D}"/>
              </a:ext>
            </a:extLst>
          </p:cNvPr>
          <p:cNvCxnSpPr>
            <a:cxnSpLocks/>
          </p:cNvCxnSpPr>
          <p:nvPr/>
        </p:nvCxnSpPr>
        <p:spPr>
          <a:xfrm flipH="1">
            <a:off x="4799854" y="2711991"/>
            <a:ext cx="695534" cy="729639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1" name="Imagen 40">
            <a:extLst>
              <a:ext uri="{FF2B5EF4-FFF2-40B4-BE49-F238E27FC236}">
                <a16:creationId xmlns:a16="http://schemas.microsoft.com/office/drawing/2014/main" id="{ACC8FCEB-E4BC-6E46-90AA-3C6557CCE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9149" y="3422107"/>
            <a:ext cx="575791" cy="777038"/>
          </a:xfrm>
          <a:prstGeom prst="rect">
            <a:avLst/>
          </a:prstGeom>
        </p:spPr>
      </p:pic>
      <p:sp>
        <p:nvSpPr>
          <p:cNvPr id="42" name="object 7">
            <a:extLst>
              <a:ext uri="{FF2B5EF4-FFF2-40B4-BE49-F238E27FC236}">
                <a16:creationId xmlns:a16="http://schemas.microsoft.com/office/drawing/2014/main" id="{340A5A5B-4557-F24C-97CA-57B31B279322}"/>
              </a:ext>
            </a:extLst>
          </p:cNvPr>
          <p:cNvSpPr txBox="1"/>
          <p:nvPr/>
        </p:nvSpPr>
        <p:spPr>
          <a:xfrm>
            <a:off x="4541029" y="3541264"/>
            <a:ext cx="39202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Vista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Google Shape;95;p2">
            <a:extLst>
              <a:ext uri="{FF2B5EF4-FFF2-40B4-BE49-F238E27FC236}">
                <a16:creationId xmlns:a16="http://schemas.microsoft.com/office/drawing/2014/main" id="{2A7870CB-0C52-B246-8476-27B16CB31B77}"/>
              </a:ext>
            </a:extLst>
          </p:cNvPr>
          <p:cNvSpPr/>
          <p:nvPr/>
        </p:nvSpPr>
        <p:spPr>
          <a:xfrm>
            <a:off x="5109003" y="1256430"/>
            <a:ext cx="2579915" cy="1885950"/>
          </a:xfrm>
          <a:custGeom>
            <a:avLst/>
            <a:gdLst/>
            <a:ahLst/>
            <a:cxnLst/>
            <a:rect l="l" t="t" r="r" b="b"/>
            <a:pathLst>
              <a:path w="3439886" h="2514600" extrusionOk="0">
                <a:moveTo>
                  <a:pt x="0" y="10886"/>
                </a:moveTo>
                <a:lnTo>
                  <a:pt x="3439886" y="0"/>
                </a:lnTo>
                <a:lnTo>
                  <a:pt x="3407229" y="2481943"/>
                </a:lnTo>
                <a:lnTo>
                  <a:pt x="772886" y="2514600"/>
                </a:lnTo>
                <a:lnTo>
                  <a:pt x="0" y="1796143"/>
                </a:lnTo>
                <a:lnTo>
                  <a:pt x="0" y="10886"/>
                </a:lnTo>
                <a:close/>
              </a:path>
            </a:pathLst>
          </a:custGeom>
          <a:noFill/>
          <a:ln w="31750" cap="flat" cmpd="sng">
            <a:solidFill>
              <a:srgbClr val="EE46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Google Shape;97;p2">
            <a:extLst>
              <a:ext uri="{FF2B5EF4-FFF2-40B4-BE49-F238E27FC236}">
                <a16:creationId xmlns:a16="http://schemas.microsoft.com/office/drawing/2014/main" id="{E7CCD3F1-5640-EE49-9ABD-1D909D7F3A55}"/>
              </a:ext>
            </a:extLst>
          </p:cNvPr>
          <p:cNvCxnSpPr/>
          <p:nvPr/>
        </p:nvCxnSpPr>
        <p:spPr>
          <a:xfrm rot="10800000">
            <a:off x="5900938" y="2668854"/>
            <a:ext cx="808265" cy="710293"/>
          </a:xfrm>
          <a:prstGeom prst="straightConnector1">
            <a:avLst/>
          </a:prstGeom>
          <a:noFill/>
          <a:ln w="19050" cap="flat" cmpd="sng">
            <a:solidFill>
              <a:srgbClr val="EE4639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41057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45CE54C3-AE97-394F-B63E-E6F87DE12BE7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1F5C369-0D54-FC4A-BBC9-A215BB31AA37}"/>
              </a:ext>
            </a:extLst>
          </p:cNvPr>
          <p:cNvSpPr txBox="1"/>
          <p:nvPr/>
        </p:nvSpPr>
        <p:spPr>
          <a:xfrm>
            <a:off x="1008062" y="3169973"/>
            <a:ext cx="7064221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buClr>
                <a:schemeClr val="accent5"/>
              </a:buClr>
              <a:buSzPts val="5400"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</a:rPr>
              <a:t>EFICIENCIA EN OPERACIONES CON </a:t>
            </a:r>
            <a:r>
              <a:rPr lang="es-PE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BASES DE DATOS USANDO JPA </a:t>
            </a:r>
            <a:r>
              <a:rPr lang="es-ES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(TAREA)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6D92BB-8F04-424C-930C-EF6753F2C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2869613"/>
            <a:ext cx="195424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09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DC2E0D18-57BA-4F4A-967E-9B797417CE72}"/>
              </a:ext>
            </a:extLst>
          </p:cNvPr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defRPr/>
            </a:pPr>
            <a:r>
              <a:rPr lang="es-PE" sz="14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TAREA</a:t>
            </a:r>
            <a:endParaRPr lang="es-ES" sz="1600" b="1" dirty="0">
              <a:solidFill>
                <a:srgbClr val="00B1C3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7" name="Agrupar 7">
            <a:extLst>
              <a:ext uri="{FF2B5EF4-FFF2-40B4-BE49-F238E27FC236}">
                <a16:creationId xmlns:a16="http://schemas.microsoft.com/office/drawing/2014/main" id="{DF4D510F-747B-6644-8832-9C771049BA42}"/>
              </a:ext>
            </a:extLst>
          </p:cNvPr>
          <p:cNvGrpSpPr/>
          <p:nvPr/>
        </p:nvGrpSpPr>
        <p:grpSpPr>
          <a:xfrm>
            <a:off x="514858" y="499074"/>
            <a:ext cx="131794" cy="132296"/>
            <a:chOff x="511902" y="912278"/>
            <a:chExt cx="281320" cy="282391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56F3F4C8-0A19-C54D-90BA-6972AE7BAB69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B0A044CC-649A-864E-8DB9-2BDF7E955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</p:spPr>
        </p:pic>
      </p:grpSp>
      <p:sp>
        <p:nvSpPr>
          <p:cNvPr id="10" name="Rectángulo 9">
            <a:extLst>
              <a:ext uri="{FF2B5EF4-FFF2-40B4-BE49-F238E27FC236}">
                <a16:creationId xmlns:a16="http://schemas.microsoft.com/office/drawing/2014/main" id="{A6A683FE-0C08-9544-9846-EFC78C6495E5}"/>
              </a:ext>
            </a:extLst>
          </p:cNvPr>
          <p:cNvSpPr/>
          <p:nvPr/>
        </p:nvSpPr>
        <p:spPr>
          <a:xfrm>
            <a:off x="503238" y="912813"/>
            <a:ext cx="8172450" cy="4321175"/>
          </a:xfrm>
          <a:prstGeom prst="rect">
            <a:avLst/>
          </a:prstGeom>
          <a:solidFill>
            <a:srgbClr val="D1EFF4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1A52125-F01A-D44F-925D-7DE741D31794}"/>
              </a:ext>
            </a:extLst>
          </p:cNvPr>
          <p:cNvSpPr/>
          <p:nvPr/>
        </p:nvSpPr>
        <p:spPr>
          <a:xfrm>
            <a:off x="684213" y="1245204"/>
            <a:ext cx="7535555" cy="4847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1400" b="1" dirty="0">
                <a:solidFill>
                  <a:schemeClr val="tx1"/>
                </a:solidFill>
                <a:latin typeface="Calibri" charset="0"/>
                <a:cs typeface="Calibri" charset="0"/>
              </a:rPr>
              <a:t>OBJETIVO</a:t>
            </a:r>
          </a:p>
          <a:p>
            <a:pPr marL="184150" lvl="0" indent="-184150">
              <a:buFont typeface="Arial" panose="020B0604020202020204" pitchFamily="34" charset="0"/>
              <a:buChar char="•"/>
            </a:pPr>
            <a:r>
              <a:rPr lang="es-PE" sz="1400" kern="1200" dirty="0">
                <a:solidFill>
                  <a:schemeClr val="tx1"/>
                </a:solidFill>
                <a:latin typeface="Calibri" charset="0"/>
                <a:ea typeface="+mn-ea"/>
                <a:cs typeface="Calibri" charset="0"/>
              </a:rPr>
              <a:t>Mejorar el resultado de las operaciones con Bases de Datos usando Patrones.</a:t>
            </a:r>
          </a:p>
        </p:txBody>
      </p:sp>
    </p:spTree>
    <p:extLst>
      <p:ext uri="{BB962C8B-B14F-4D97-AF65-F5344CB8AC3E}">
        <p14:creationId xmlns:p14="http://schemas.microsoft.com/office/powerpoint/2010/main" val="1895466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5676275-8C7F-E049-9BEE-CF23858A36B4}"/>
              </a:ext>
            </a:extLst>
          </p:cNvPr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defRPr/>
            </a:pPr>
            <a:r>
              <a:rPr lang="es-PE" sz="14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TAREA</a:t>
            </a:r>
            <a:endParaRPr lang="es-ES" sz="1600" b="1" dirty="0">
              <a:solidFill>
                <a:srgbClr val="00B1C3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6" name="Agrupar 7">
            <a:extLst>
              <a:ext uri="{FF2B5EF4-FFF2-40B4-BE49-F238E27FC236}">
                <a16:creationId xmlns:a16="http://schemas.microsoft.com/office/drawing/2014/main" id="{FD49E61F-D054-D14F-9DC6-BB87108A4E10}"/>
              </a:ext>
            </a:extLst>
          </p:cNvPr>
          <p:cNvGrpSpPr/>
          <p:nvPr/>
        </p:nvGrpSpPr>
        <p:grpSpPr>
          <a:xfrm>
            <a:off x="514858" y="499074"/>
            <a:ext cx="131794" cy="132296"/>
            <a:chOff x="511902" y="912278"/>
            <a:chExt cx="281320" cy="282391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602E156-7C19-B646-82CF-5AED41DECE49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B7D06C8B-7FF4-A942-83FA-F55DF8B5D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</p:spPr>
        </p:pic>
      </p:grpSp>
      <p:sp>
        <p:nvSpPr>
          <p:cNvPr id="10" name="Rectángulo 9">
            <a:extLst>
              <a:ext uri="{FF2B5EF4-FFF2-40B4-BE49-F238E27FC236}">
                <a16:creationId xmlns:a16="http://schemas.microsoft.com/office/drawing/2014/main" id="{52F753B3-0113-484A-B386-E73EC2981161}"/>
              </a:ext>
            </a:extLst>
          </p:cNvPr>
          <p:cNvSpPr/>
          <p:nvPr/>
        </p:nvSpPr>
        <p:spPr>
          <a:xfrm>
            <a:off x="503238" y="912813"/>
            <a:ext cx="8172450" cy="4321175"/>
          </a:xfrm>
          <a:prstGeom prst="rect">
            <a:avLst/>
          </a:prstGeom>
          <a:solidFill>
            <a:srgbClr val="D1EFF4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C68A4AF-D68A-214E-8399-1DE4F9BE7594}"/>
              </a:ext>
            </a:extLst>
          </p:cNvPr>
          <p:cNvSpPr/>
          <p:nvPr/>
        </p:nvSpPr>
        <p:spPr>
          <a:xfrm>
            <a:off x="684213" y="1245204"/>
            <a:ext cx="7535555" cy="5816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84150" indent="-184150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Desarrollar una aplicación web que permita gestionar a través de Internet una base de datos de personas sencilla, como la mencionada en los ejemplos anteriores, permitiendo dar de alta y de baja a personas y modificar sus datos.</a:t>
            </a:r>
          </a:p>
        </p:txBody>
      </p:sp>
    </p:spTree>
    <p:extLst>
      <p:ext uri="{BB962C8B-B14F-4D97-AF65-F5344CB8AC3E}">
        <p14:creationId xmlns:p14="http://schemas.microsoft.com/office/powerpoint/2010/main" val="3349008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DCB4BDD-F36F-044A-A6C2-DC6202145E9B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DEAA2F5-05EA-F740-ADB9-BAD3C6293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2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171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260AACF-00F6-294E-A678-79405AE406C8}"/>
              </a:ext>
            </a:extLst>
          </p:cNvPr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DFA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7EC428D-A385-654E-8D13-4FF5554615DC}"/>
              </a:ext>
            </a:extLst>
          </p:cNvPr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OBJETIVOS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52B91B-5CBA-5E4B-B936-3AEEEB52D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60E0ED0-65B7-F44B-887D-65710735A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7" y="946968"/>
            <a:ext cx="2073162" cy="39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57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5">
            <a:extLst>
              <a:ext uri="{FF2B5EF4-FFF2-40B4-BE49-F238E27FC236}">
                <a16:creationId xmlns:a16="http://schemas.microsoft.com/office/drawing/2014/main" id="{9F09C974-35D5-FD4B-B919-A3600116E51D}"/>
              </a:ext>
            </a:extLst>
          </p:cNvPr>
          <p:cNvSpPr/>
          <p:nvPr/>
        </p:nvSpPr>
        <p:spPr>
          <a:xfrm>
            <a:off x="503239" y="376838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RESUMEN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394101" y="3408277"/>
            <a:ext cx="2055756" cy="6924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PE" sz="1500" b="1" dirty="0">
                <a:solidFill>
                  <a:srgbClr val="EE4639"/>
                </a:solidFill>
              </a:rPr>
              <a:t>Motor de Persistencia JPA</a:t>
            </a:r>
          </a:p>
          <a:p>
            <a:r>
              <a:rPr lang="es-PE" sz="1500" b="1" dirty="0">
                <a:solidFill>
                  <a:srgbClr val="EE4639"/>
                </a:solidFill>
              </a:rPr>
              <a:t>DAO, Singleton y</a:t>
            </a:r>
          </a:p>
          <a:p>
            <a:r>
              <a:rPr lang="es-PE" sz="1500" b="1" dirty="0">
                <a:solidFill>
                  <a:srgbClr val="EE4639"/>
                </a:solidFill>
              </a:rPr>
              <a:t>Abstract </a:t>
            </a:r>
            <a:r>
              <a:rPr lang="es-PE" sz="1500" b="1" dirty="0" err="1">
                <a:solidFill>
                  <a:srgbClr val="EE4639"/>
                </a:solidFill>
              </a:rPr>
              <a:t>Entity</a:t>
            </a:r>
            <a:endParaRPr lang="es-PE" sz="1500" b="1" dirty="0">
              <a:solidFill>
                <a:srgbClr val="EE4639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813112F-6E61-874C-9465-DB33D4A34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646" y="2292826"/>
            <a:ext cx="767013" cy="684324"/>
          </a:xfrm>
          <a:prstGeom prst="rect">
            <a:avLst/>
          </a:prstGeom>
        </p:spPr>
      </p:pic>
      <p:sp>
        <p:nvSpPr>
          <p:cNvPr id="12" name="object 7">
            <a:extLst>
              <a:ext uri="{FF2B5EF4-FFF2-40B4-BE49-F238E27FC236}">
                <a16:creationId xmlns:a16="http://schemas.microsoft.com/office/drawing/2014/main" id="{587B1A12-349C-6D4C-9389-D01D4815BF4B}"/>
              </a:ext>
            </a:extLst>
          </p:cNvPr>
          <p:cNvSpPr txBox="1"/>
          <p:nvPr/>
        </p:nvSpPr>
        <p:spPr>
          <a:xfrm>
            <a:off x="3283495" y="1712529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Servlet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3986E063-1FBA-9441-BD54-67C6B0988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287" y="2054250"/>
            <a:ext cx="447247" cy="614604"/>
          </a:xfrm>
          <a:prstGeom prst="rect">
            <a:avLst/>
          </a:prstGeom>
        </p:spPr>
      </p:pic>
      <p:sp>
        <p:nvSpPr>
          <p:cNvPr id="14" name="object 7">
            <a:extLst>
              <a:ext uri="{FF2B5EF4-FFF2-40B4-BE49-F238E27FC236}">
                <a16:creationId xmlns:a16="http://schemas.microsoft.com/office/drawing/2014/main" id="{D6F8DAB8-50E8-F643-8F4E-FC751567096D}"/>
              </a:ext>
            </a:extLst>
          </p:cNvPr>
          <p:cNvSpPr txBox="1"/>
          <p:nvPr/>
        </p:nvSpPr>
        <p:spPr>
          <a:xfrm>
            <a:off x="2230559" y="2038386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Request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7">
            <a:extLst>
              <a:ext uri="{FF2B5EF4-FFF2-40B4-BE49-F238E27FC236}">
                <a16:creationId xmlns:a16="http://schemas.microsoft.com/office/drawing/2014/main" id="{12BC5498-B1C1-5247-8355-CB4143A0F51B}"/>
              </a:ext>
            </a:extLst>
          </p:cNvPr>
          <p:cNvSpPr txBox="1"/>
          <p:nvPr/>
        </p:nvSpPr>
        <p:spPr>
          <a:xfrm>
            <a:off x="2229124" y="3091353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Response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object 7">
            <a:extLst>
              <a:ext uri="{FF2B5EF4-FFF2-40B4-BE49-F238E27FC236}">
                <a16:creationId xmlns:a16="http://schemas.microsoft.com/office/drawing/2014/main" id="{C011194E-9B1C-604D-96D4-FAE4BFA2FE07}"/>
              </a:ext>
            </a:extLst>
          </p:cNvPr>
          <p:cNvSpPr txBox="1"/>
          <p:nvPr/>
        </p:nvSpPr>
        <p:spPr>
          <a:xfrm>
            <a:off x="938253" y="3091353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Navegador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E303C9D7-BC0E-0447-93D6-3D5BDF9D7E5B}"/>
              </a:ext>
            </a:extLst>
          </p:cNvPr>
          <p:cNvSpPr txBox="1"/>
          <p:nvPr/>
        </p:nvSpPr>
        <p:spPr>
          <a:xfrm>
            <a:off x="4096148" y="4591633"/>
            <a:ext cx="1359171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Contenedor Web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7">
            <a:extLst>
              <a:ext uri="{FF2B5EF4-FFF2-40B4-BE49-F238E27FC236}">
                <a16:creationId xmlns:a16="http://schemas.microsoft.com/office/drawing/2014/main" id="{474ABDF7-5291-CD41-99A2-A0B9E9F0F62E}"/>
              </a:ext>
            </a:extLst>
          </p:cNvPr>
          <p:cNvSpPr txBox="1"/>
          <p:nvPr/>
        </p:nvSpPr>
        <p:spPr>
          <a:xfrm>
            <a:off x="4566304" y="3706263"/>
            <a:ext cx="1359171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JSP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385821A1-D50D-2240-B811-D056E1ABDC4A}"/>
              </a:ext>
            </a:extLst>
          </p:cNvPr>
          <p:cNvSpPr txBox="1"/>
          <p:nvPr/>
        </p:nvSpPr>
        <p:spPr>
          <a:xfrm>
            <a:off x="5063290" y="3127329"/>
            <a:ext cx="392029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Usa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object 7">
            <a:extLst>
              <a:ext uri="{FF2B5EF4-FFF2-40B4-BE49-F238E27FC236}">
                <a16:creationId xmlns:a16="http://schemas.microsoft.com/office/drawing/2014/main" id="{343E4988-55F7-4845-9702-E4EBBC11524F}"/>
              </a:ext>
            </a:extLst>
          </p:cNvPr>
          <p:cNvSpPr txBox="1"/>
          <p:nvPr/>
        </p:nvSpPr>
        <p:spPr>
          <a:xfrm>
            <a:off x="3355654" y="2849383"/>
            <a:ext cx="67934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Desplegar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7">
            <a:extLst>
              <a:ext uri="{FF2B5EF4-FFF2-40B4-BE49-F238E27FC236}">
                <a16:creationId xmlns:a16="http://schemas.microsoft.com/office/drawing/2014/main" id="{027942F3-2644-DD4D-ABD2-E1102E28F999}"/>
              </a:ext>
            </a:extLst>
          </p:cNvPr>
          <p:cNvSpPr txBox="1"/>
          <p:nvPr/>
        </p:nvSpPr>
        <p:spPr>
          <a:xfrm>
            <a:off x="4429659" y="2201752"/>
            <a:ext cx="679344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Resultado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7">
            <a:extLst>
              <a:ext uri="{FF2B5EF4-FFF2-40B4-BE49-F238E27FC236}">
                <a16:creationId xmlns:a16="http://schemas.microsoft.com/office/drawing/2014/main" id="{60BE7E2E-F955-334B-A2DD-DF7E6F58AB2C}"/>
              </a:ext>
            </a:extLst>
          </p:cNvPr>
          <p:cNvSpPr txBox="1"/>
          <p:nvPr/>
        </p:nvSpPr>
        <p:spPr>
          <a:xfrm>
            <a:off x="4449149" y="1741636"/>
            <a:ext cx="679344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Accede e</a:t>
            </a:r>
          </a:p>
          <a:p>
            <a:r>
              <a:rPr lang="es-PE" sz="1000" spc="-10" dirty="0">
                <a:latin typeface="Calibri" charset="0"/>
                <a:ea typeface="Calibri" charset="0"/>
                <a:cs typeface="Calibri" charset="0"/>
              </a:rPr>
              <a:t>invoca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7">
            <a:extLst>
              <a:ext uri="{FF2B5EF4-FFF2-40B4-BE49-F238E27FC236}">
                <a16:creationId xmlns:a16="http://schemas.microsoft.com/office/drawing/2014/main" id="{12A3BC29-DDD1-0642-9E25-DD7FFB2F04CF}"/>
              </a:ext>
            </a:extLst>
          </p:cNvPr>
          <p:cNvSpPr txBox="1"/>
          <p:nvPr/>
        </p:nvSpPr>
        <p:spPr>
          <a:xfrm>
            <a:off x="5298772" y="1679475"/>
            <a:ext cx="79511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JavaBean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" name="object 7">
            <a:extLst>
              <a:ext uri="{FF2B5EF4-FFF2-40B4-BE49-F238E27FC236}">
                <a16:creationId xmlns:a16="http://schemas.microsoft.com/office/drawing/2014/main" id="{F54CC19F-C5FA-8E47-AE2C-891C3983F7D4}"/>
              </a:ext>
            </a:extLst>
          </p:cNvPr>
          <p:cNvSpPr txBox="1"/>
          <p:nvPr/>
        </p:nvSpPr>
        <p:spPr>
          <a:xfrm>
            <a:off x="6361466" y="1505568"/>
            <a:ext cx="1245809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Datos</a:t>
            </a:r>
          </a:p>
          <a:p>
            <a:pPr algn="ctr"/>
            <a:r>
              <a:rPr lang="es-PE" sz="1400" spc="-10" dirty="0">
                <a:latin typeface="Calibri" charset="0"/>
                <a:ea typeface="Calibri" charset="0"/>
                <a:cs typeface="Calibri" charset="0"/>
              </a:rPr>
              <a:t>Persistentes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679A82E8-56A7-A04B-A566-FC2A2566926C}"/>
              </a:ext>
            </a:extLst>
          </p:cNvPr>
          <p:cNvCxnSpPr>
            <a:cxnSpLocks/>
          </p:cNvCxnSpPr>
          <p:nvPr/>
        </p:nvCxnSpPr>
        <p:spPr>
          <a:xfrm flipH="1">
            <a:off x="2229124" y="2257193"/>
            <a:ext cx="1016939" cy="260723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212AA843-99B5-A24A-95F2-7A31CFEC1CCD}"/>
              </a:ext>
            </a:extLst>
          </p:cNvPr>
          <p:cNvCxnSpPr>
            <a:cxnSpLocks/>
            <a:stCxn id="11" idx="3"/>
            <a:endCxn id="40" idx="1"/>
          </p:cNvCxnSpPr>
          <p:nvPr/>
        </p:nvCxnSpPr>
        <p:spPr>
          <a:xfrm>
            <a:off x="2212659" y="2634988"/>
            <a:ext cx="2236490" cy="1175638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F1E62359-8B0C-7248-B899-338C996A969C}"/>
              </a:ext>
            </a:extLst>
          </p:cNvPr>
          <p:cNvSpPr/>
          <p:nvPr/>
        </p:nvSpPr>
        <p:spPr>
          <a:xfrm>
            <a:off x="3097220" y="1478136"/>
            <a:ext cx="3120700" cy="3048144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724DB268-163E-C144-A203-FDA0BD529BFF}"/>
              </a:ext>
            </a:extLst>
          </p:cNvPr>
          <p:cNvCxnSpPr>
            <a:cxnSpLocks/>
          </p:cNvCxnSpPr>
          <p:nvPr/>
        </p:nvCxnSpPr>
        <p:spPr>
          <a:xfrm flipH="1">
            <a:off x="4351298" y="2147045"/>
            <a:ext cx="917654" cy="1780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54AC4C6-602E-2240-B9FD-7BA560263992}"/>
              </a:ext>
            </a:extLst>
          </p:cNvPr>
          <p:cNvCxnSpPr>
            <a:cxnSpLocks/>
          </p:cNvCxnSpPr>
          <p:nvPr/>
        </p:nvCxnSpPr>
        <p:spPr>
          <a:xfrm>
            <a:off x="4342380" y="2357412"/>
            <a:ext cx="956392" cy="0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979829B8-64C1-0745-BDE5-552213B9D06B}"/>
              </a:ext>
            </a:extLst>
          </p:cNvPr>
          <p:cNvSpPr/>
          <p:nvPr/>
        </p:nvSpPr>
        <p:spPr>
          <a:xfrm>
            <a:off x="5240419" y="1950755"/>
            <a:ext cx="808265" cy="808265"/>
          </a:xfrm>
          <a:prstGeom prst="ellipse">
            <a:avLst/>
          </a:prstGeom>
          <a:solidFill>
            <a:srgbClr val="FFBF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3" name="object 7">
            <a:extLst>
              <a:ext uri="{FF2B5EF4-FFF2-40B4-BE49-F238E27FC236}">
                <a16:creationId xmlns:a16="http://schemas.microsoft.com/office/drawing/2014/main" id="{CB74127E-6A3B-7D44-AA1D-74E00FC871B5}"/>
              </a:ext>
            </a:extLst>
          </p:cNvPr>
          <p:cNvSpPr txBox="1"/>
          <p:nvPr/>
        </p:nvSpPr>
        <p:spPr>
          <a:xfrm>
            <a:off x="4989584" y="2222116"/>
            <a:ext cx="1309934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 algn="ctr" rtl="0">
              <a:buClr>
                <a:schemeClr val="dk1"/>
              </a:buClr>
              <a:buSzPct val="100000"/>
            </a:pPr>
            <a:r>
              <a:rPr lang="es-PE" sz="1400" dirty="0">
                <a:latin typeface="Calibri" panose="020F0502020204030204" pitchFamily="34" charset="0"/>
                <a:cs typeface="Calibri" panose="020F0502020204030204" pitchFamily="34" charset="0"/>
              </a:rPr>
              <a:t>Modelo</a:t>
            </a:r>
          </a:p>
        </p:txBody>
      </p:sp>
      <p:sp>
        <p:nvSpPr>
          <p:cNvPr id="34" name="object 7">
            <a:extLst>
              <a:ext uri="{FF2B5EF4-FFF2-40B4-BE49-F238E27FC236}">
                <a16:creationId xmlns:a16="http://schemas.microsoft.com/office/drawing/2014/main" id="{8427C402-1168-C542-BCCB-16744D14B58E}"/>
              </a:ext>
            </a:extLst>
          </p:cNvPr>
          <p:cNvSpPr txBox="1"/>
          <p:nvPr/>
        </p:nvSpPr>
        <p:spPr>
          <a:xfrm>
            <a:off x="5722349" y="2168954"/>
            <a:ext cx="135917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Guardar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7">
            <a:extLst>
              <a:ext uri="{FF2B5EF4-FFF2-40B4-BE49-F238E27FC236}">
                <a16:creationId xmlns:a16="http://schemas.microsoft.com/office/drawing/2014/main" id="{0F48CF99-6FA5-FF41-9F1F-C986105EB12D}"/>
              </a:ext>
            </a:extLst>
          </p:cNvPr>
          <p:cNvSpPr txBox="1"/>
          <p:nvPr/>
        </p:nvSpPr>
        <p:spPr>
          <a:xfrm>
            <a:off x="5714516" y="2333953"/>
            <a:ext cx="1359171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0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Obtener</a:t>
            </a:r>
            <a:endParaRPr lang="es-ES_tradnl" sz="1000" spc="-10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6116E952-A6F5-304B-A379-2EBDBA086606}"/>
              </a:ext>
            </a:extLst>
          </p:cNvPr>
          <p:cNvCxnSpPr/>
          <p:nvPr/>
        </p:nvCxnSpPr>
        <p:spPr>
          <a:xfrm>
            <a:off x="6048684" y="2322842"/>
            <a:ext cx="691603" cy="0"/>
          </a:xfrm>
          <a:prstGeom prst="straightConnector1">
            <a:avLst/>
          </a:prstGeom>
          <a:ln w="19050">
            <a:solidFill>
              <a:srgbClr val="98999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6B7A70A5-66FA-A541-AC1B-C691186F2F06}"/>
              </a:ext>
            </a:extLst>
          </p:cNvPr>
          <p:cNvCxnSpPr>
            <a:cxnSpLocks/>
          </p:cNvCxnSpPr>
          <p:nvPr/>
        </p:nvCxnSpPr>
        <p:spPr>
          <a:xfrm flipH="1" flipV="1">
            <a:off x="3897743" y="2471765"/>
            <a:ext cx="606281" cy="950342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ángulo redondeado 37">
            <a:extLst>
              <a:ext uri="{FF2B5EF4-FFF2-40B4-BE49-F238E27FC236}">
                <a16:creationId xmlns:a16="http://schemas.microsoft.com/office/drawing/2014/main" id="{7A40C172-F0D8-3741-8E15-4C321E98504B}"/>
              </a:ext>
            </a:extLst>
          </p:cNvPr>
          <p:cNvSpPr/>
          <p:nvPr/>
        </p:nvSpPr>
        <p:spPr>
          <a:xfrm>
            <a:off x="3246063" y="2021471"/>
            <a:ext cx="1109118" cy="496445"/>
          </a:xfrm>
          <a:prstGeom prst="roundRect">
            <a:avLst/>
          </a:prstGeom>
          <a:solidFill>
            <a:srgbClr val="FE782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1400" dirty="0">
                <a:solidFill>
                  <a:schemeClr val="bg1"/>
                </a:solidFill>
                <a:latin typeface="Calibri" panose="020F0502020204030204" pitchFamily="34" charset="0"/>
                <a:ea typeface="Calibri Normal" charset="0"/>
                <a:cs typeface="Calibri" panose="020F0502020204030204" pitchFamily="34" charset="0"/>
              </a:rPr>
              <a:t>Controlador</a:t>
            </a: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4DA0B45-A601-4A43-8E49-C7F5C6779B79}"/>
              </a:ext>
            </a:extLst>
          </p:cNvPr>
          <p:cNvCxnSpPr>
            <a:cxnSpLocks/>
          </p:cNvCxnSpPr>
          <p:nvPr/>
        </p:nvCxnSpPr>
        <p:spPr>
          <a:xfrm flipH="1">
            <a:off x="4799854" y="2711991"/>
            <a:ext cx="695534" cy="729639"/>
          </a:xfrm>
          <a:prstGeom prst="line">
            <a:avLst/>
          </a:prstGeom>
          <a:ln w="19050">
            <a:solidFill>
              <a:srgbClr val="808799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Imagen 39">
            <a:extLst>
              <a:ext uri="{FF2B5EF4-FFF2-40B4-BE49-F238E27FC236}">
                <a16:creationId xmlns:a16="http://schemas.microsoft.com/office/drawing/2014/main" id="{F49F2BB3-2942-0F42-851E-DAAA2FD10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9149" y="3422107"/>
            <a:ext cx="575791" cy="777038"/>
          </a:xfrm>
          <a:prstGeom prst="rect">
            <a:avLst/>
          </a:prstGeom>
        </p:spPr>
      </p:pic>
      <p:sp>
        <p:nvSpPr>
          <p:cNvPr id="41" name="object 7">
            <a:extLst>
              <a:ext uri="{FF2B5EF4-FFF2-40B4-BE49-F238E27FC236}">
                <a16:creationId xmlns:a16="http://schemas.microsoft.com/office/drawing/2014/main" id="{E7EEFE4A-B2BA-9B43-9580-1D4C561B038D}"/>
              </a:ext>
            </a:extLst>
          </p:cNvPr>
          <p:cNvSpPr txBox="1"/>
          <p:nvPr/>
        </p:nvSpPr>
        <p:spPr>
          <a:xfrm>
            <a:off x="4541029" y="3541264"/>
            <a:ext cx="392029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PE" sz="1400" spc="-10" dirty="0">
                <a:solidFill>
                  <a:srgbClr val="000000"/>
                </a:solidFill>
                <a:latin typeface="Calibri" charset="0"/>
                <a:cs typeface="Calibri" charset="0"/>
                <a:sym typeface="Arial"/>
              </a:rPr>
              <a:t>Vista</a:t>
            </a:r>
            <a:endParaRPr lang="es-ES_tradnl" sz="1400" spc="-1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Google Shape;95;p2">
            <a:extLst>
              <a:ext uri="{FF2B5EF4-FFF2-40B4-BE49-F238E27FC236}">
                <a16:creationId xmlns:a16="http://schemas.microsoft.com/office/drawing/2014/main" id="{A1E24892-7F8A-F049-A357-3E59C4C4920D}"/>
              </a:ext>
            </a:extLst>
          </p:cNvPr>
          <p:cNvSpPr/>
          <p:nvPr/>
        </p:nvSpPr>
        <p:spPr>
          <a:xfrm>
            <a:off x="5109003" y="1256430"/>
            <a:ext cx="2579915" cy="1885950"/>
          </a:xfrm>
          <a:custGeom>
            <a:avLst/>
            <a:gdLst/>
            <a:ahLst/>
            <a:cxnLst/>
            <a:rect l="l" t="t" r="r" b="b"/>
            <a:pathLst>
              <a:path w="3439886" h="2514600" extrusionOk="0">
                <a:moveTo>
                  <a:pt x="0" y="10886"/>
                </a:moveTo>
                <a:lnTo>
                  <a:pt x="3439886" y="0"/>
                </a:lnTo>
                <a:lnTo>
                  <a:pt x="3407229" y="2481943"/>
                </a:lnTo>
                <a:lnTo>
                  <a:pt x="772886" y="2514600"/>
                </a:lnTo>
                <a:lnTo>
                  <a:pt x="0" y="1796143"/>
                </a:lnTo>
                <a:lnTo>
                  <a:pt x="0" y="10886"/>
                </a:lnTo>
                <a:close/>
              </a:path>
            </a:pathLst>
          </a:custGeom>
          <a:noFill/>
          <a:ln w="31750" cap="flat" cmpd="sng">
            <a:solidFill>
              <a:srgbClr val="EE46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" name="Google Shape;97;p2">
            <a:extLst>
              <a:ext uri="{FF2B5EF4-FFF2-40B4-BE49-F238E27FC236}">
                <a16:creationId xmlns:a16="http://schemas.microsoft.com/office/drawing/2014/main" id="{3EC70C06-59FF-3743-B224-EE0FA9B8F14C}"/>
              </a:ext>
            </a:extLst>
          </p:cNvPr>
          <p:cNvCxnSpPr/>
          <p:nvPr/>
        </p:nvCxnSpPr>
        <p:spPr>
          <a:xfrm rot="10800000">
            <a:off x="5900938" y="2668854"/>
            <a:ext cx="808265" cy="710293"/>
          </a:xfrm>
          <a:prstGeom prst="straightConnector1">
            <a:avLst/>
          </a:prstGeom>
          <a:noFill/>
          <a:ln w="19050" cap="flat" cmpd="sng">
            <a:solidFill>
              <a:srgbClr val="EE4639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8599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35FD518B-1B27-674A-932A-3E54BEC7D9E2}"/>
              </a:ext>
            </a:extLst>
          </p:cNvPr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8BA603F-C130-614C-AF5C-ABE375B5DFCD}"/>
              </a:ext>
            </a:extLst>
          </p:cNvPr>
          <p:cNvSpPr txBox="1"/>
          <p:nvPr/>
        </p:nvSpPr>
        <p:spPr>
          <a:xfrm>
            <a:off x="1008062" y="3169973"/>
            <a:ext cx="6670209" cy="10329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es-PE" sz="2800" dirty="0">
                <a:solidFill>
                  <a:schemeClr val="bg1"/>
                </a:solidFill>
                <a:latin typeface="Graphik Regular" charset="0"/>
              </a:rPr>
              <a:t>EFICIENCIA EN OPERACIONES </a:t>
            </a:r>
          </a:p>
          <a:p>
            <a:pPr lvl="0">
              <a:lnSpc>
                <a:spcPct val="90000"/>
              </a:lnSpc>
              <a:defRPr/>
            </a:pPr>
            <a:r>
              <a:rPr lang="es-PE" sz="2800" b="1" dirty="0">
                <a:solidFill>
                  <a:schemeClr val="bg1"/>
                </a:solidFill>
                <a:latin typeface="Graphik Bold" panose="020B0503030202060203" pitchFamily="34" charset="77"/>
              </a:rPr>
              <a:t>CON BASES DE DATOS USANDO JPA</a:t>
            </a:r>
          </a:p>
          <a:p>
            <a:pPr>
              <a:lnSpc>
                <a:spcPct val="110000"/>
              </a:lnSpc>
              <a:defRPr/>
            </a:pPr>
            <a:endParaRPr lang="es-ES" sz="16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F63473C-F5EA-BB41-A17C-921C5177C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4" y="2869613"/>
            <a:ext cx="195424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28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A864C8CC-F186-FC4E-B491-F725B94466F4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s-PE" sz="1600" b="1" dirty="0">
                <a:latin typeface="+mn-lt"/>
              </a:rPr>
              <a:t>MODELAMIENTO JPA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2059" t="16774" r="21916" b="21219"/>
          <a:stretch/>
        </p:blipFill>
        <p:spPr>
          <a:xfrm>
            <a:off x="1899397" y="1655217"/>
            <a:ext cx="5345205" cy="3328147"/>
          </a:xfrm>
          <a:prstGeom prst="rect">
            <a:avLst/>
          </a:prstGeom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9A81DFD-E28A-1F43-9C49-5A03A13BAFA9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4219902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CD24A30-7148-F241-BF02-323451A28FE0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470DE73-0254-F448-BCFD-ACC9E82FD82C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MODELO DE DATOS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1000"/>
                    </a14:imgEffect>
                  </a14:imgLayer>
                </a14:imgProps>
              </a:ext>
            </a:extLst>
          </a:blip>
          <a:srcRect l="24883" t="14635" r="41424" b="59968"/>
          <a:stretch/>
        </p:blipFill>
        <p:spPr>
          <a:xfrm>
            <a:off x="2389187" y="2393514"/>
            <a:ext cx="4365625" cy="18515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5A3DA1FF-BB13-964E-8A4B-B6D627C77AF9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164417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7F8C65F-5751-6348-9704-57AC89F0EF67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80E840FB-FDF7-5849-8C68-1B13C55EFCDF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MODELO JPA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4000"/>
                    </a14:imgEffect>
                    <a14:imgEffect>
                      <a14:brightnessContrast contrast="4000"/>
                    </a14:imgEffect>
                  </a14:imgLayer>
                </a14:imgProps>
              </a:ext>
            </a:extLst>
          </a:blip>
          <a:srcRect l="23536" t="19427" r="45332" b="57332"/>
          <a:stretch/>
        </p:blipFill>
        <p:spPr>
          <a:xfrm>
            <a:off x="1865532" y="2181918"/>
            <a:ext cx="5412935" cy="2273027"/>
          </a:xfrm>
          <a:prstGeom prst="rect">
            <a:avLst/>
          </a:prstGeom>
        </p:spPr>
      </p:pic>
      <p:sp>
        <p:nvSpPr>
          <p:cNvPr id="5" name="Rectangle 5">
            <a:extLst>
              <a:ext uri="{FF2B5EF4-FFF2-40B4-BE49-F238E27FC236}">
                <a16:creationId xmlns:a16="http://schemas.microsoft.com/office/drawing/2014/main" id="{9240D98B-EB42-9146-8BC2-AE2C660F3CA7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3267047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E6B99A96-4128-BF42-8E39-0B12DBA9BE6B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D87A0D43-A52C-FC46-885D-8BB58FD13F58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CLASES ENTIDAD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6231" t="15114" r="9079" b="8935"/>
          <a:stretch/>
        </p:blipFill>
        <p:spPr>
          <a:xfrm>
            <a:off x="981856" y="1638383"/>
            <a:ext cx="5149121" cy="340186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81855" y="1638383"/>
            <a:ext cx="5149122" cy="2034207"/>
          </a:xfrm>
          <a:prstGeom prst="rect">
            <a:avLst/>
          </a:prstGeom>
          <a:noFill/>
          <a:ln w="28575">
            <a:solidFill>
              <a:srgbClr val="EE46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053"/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3"/>
          <a:srcRect l="23536" t="19427" r="45332" b="57332"/>
          <a:stretch/>
        </p:blipFill>
        <p:spPr>
          <a:xfrm>
            <a:off x="4392613" y="3369649"/>
            <a:ext cx="3893084" cy="1634757"/>
          </a:xfrm>
          <a:prstGeom prst="rect">
            <a:avLst/>
          </a:prstGeom>
          <a:ln w="28575">
            <a:solidFill>
              <a:srgbClr val="EE4639"/>
            </a:solidFill>
          </a:ln>
        </p:spPr>
      </p:pic>
      <p:cxnSp>
        <p:nvCxnSpPr>
          <p:cNvPr id="6" name="Conector recto de flecha 5"/>
          <p:cNvCxnSpPr>
            <a:cxnSpLocks/>
          </p:cNvCxnSpPr>
          <p:nvPr/>
        </p:nvCxnSpPr>
        <p:spPr>
          <a:xfrm flipH="1" flipV="1">
            <a:off x="3162660" y="2397526"/>
            <a:ext cx="2072645" cy="1275064"/>
          </a:xfrm>
          <a:prstGeom prst="straightConnector1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5">
            <a:extLst>
              <a:ext uri="{FF2B5EF4-FFF2-40B4-BE49-F238E27FC236}">
                <a16:creationId xmlns:a16="http://schemas.microsoft.com/office/drawing/2014/main" id="{C41A1128-779B-704C-8B6F-523B1EAC337B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229749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6A722173-2C9F-8647-803A-351F92723891}"/>
              </a:ext>
            </a:extLst>
          </p:cNvPr>
          <p:cNvSpPr/>
          <p:nvPr/>
        </p:nvSpPr>
        <p:spPr>
          <a:xfrm>
            <a:off x="503238" y="1404594"/>
            <a:ext cx="8172450" cy="38293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FD2B955-D942-8348-B5FF-D56B40F4597B}"/>
              </a:ext>
            </a:extLst>
          </p:cNvPr>
          <p:cNvSpPr txBox="1">
            <a:spLocks/>
          </p:cNvSpPr>
          <p:nvPr/>
        </p:nvSpPr>
        <p:spPr>
          <a:xfrm>
            <a:off x="503238" y="914400"/>
            <a:ext cx="3889375" cy="273330"/>
          </a:xfrm>
          <a:prstGeom prst="rect">
            <a:avLst/>
          </a:prstGeom>
        </p:spPr>
        <p:txBody>
          <a:bodyPr lIns="0" tIns="0" rIns="0" bIns="0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1600" b="1" dirty="0">
                <a:latin typeface="+mn-lt"/>
              </a:rPr>
              <a:t>CÓDIGO DE CLASES ENTIDAD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6231" t="15594" r="12044" b="13248"/>
          <a:stretch/>
        </p:blipFill>
        <p:spPr>
          <a:xfrm>
            <a:off x="851165" y="1719579"/>
            <a:ext cx="4739427" cy="3074872"/>
          </a:xfrm>
          <a:prstGeom prst="rect">
            <a:avLst/>
          </a:prstGeom>
        </p:spPr>
      </p:pic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3"/>
          <a:srcRect l="23536" t="19427" r="45332" b="57332"/>
          <a:stretch/>
        </p:blipFill>
        <p:spPr>
          <a:xfrm>
            <a:off x="5095183" y="3638460"/>
            <a:ext cx="3331811" cy="1399071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851165" y="1693894"/>
            <a:ext cx="4567780" cy="1675801"/>
          </a:xfrm>
          <a:prstGeom prst="rect">
            <a:avLst/>
          </a:prstGeom>
          <a:noFill/>
          <a:ln w="28575">
            <a:solidFill>
              <a:srgbClr val="EE46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053"/>
          </a:p>
        </p:txBody>
      </p:sp>
      <p:cxnSp>
        <p:nvCxnSpPr>
          <p:cNvPr id="8" name="Conector recto de flecha 7"/>
          <p:cNvCxnSpPr/>
          <p:nvPr/>
        </p:nvCxnSpPr>
        <p:spPr>
          <a:xfrm flipH="1" flipV="1">
            <a:off x="5418945" y="2834565"/>
            <a:ext cx="1992086" cy="922564"/>
          </a:xfrm>
          <a:prstGeom prst="straightConnector1">
            <a:avLst/>
          </a:prstGeom>
          <a:ln w="19050">
            <a:solidFill>
              <a:srgbClr val="EE46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5">
            <a:extLst>
              <a:ext uri="{FF2B5EF4-FFF2-40B4-BE49-F238E27FC236}">
                <a16:creationId xmlns:a16="http://schemas.microsoft.com/office/drawing/2014/main" id="{45963BF3-51BE-EB40-B29A-966B256A1D5B}"/>
              </a:ext>
            </a:extLst>
          </p:cNvPr>
          <p:cNvSpPr/>
          <p:nvPr/>
        </p:nvSpPr>
        <p:spPr>
          <a:xfrm>
            <a:off x="503238" y="376838"/>
            <a:ext cx="5750077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cs typeface="Calibri" charset="0"/>
              </a:rPr>
              <a:t>EFICIENCIA EN OPERACIONES CON BASES DE DATOS USANDO JPA</a:t>
            </a:r>
          </a:p>
        </p:txBody>
      </p:sp>
    </p:spTree>
    <p:extLst>
      <p:ext uri="{BB962C8B-B14F-4D97-AF65-F5344CB8AC3E}">
        <p14:creationId xmlns:p14="http://schemas.microsoft.com/office/powerpoint/2010/main" val="30740350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278</Words>
  <Application>Microsoft Macintosh PowerPoint</Application>
  <PresentationFormat>Personalizado</PresentationFormat>
  <Paragraphs>78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Graphik Bold</vt:lpstr>
      <vt:lpstr>Graphik Medium</vt:lpstr>
      <vt:lpstr>Graphik Regular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MODELAMIENTO JPA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de Sesión AE1</dc:title>
  <dc:creator>Edwin Maravi (emaravi@cjavaperu.com)</dc:creator>
  <cp:lastModifiedBy>Microsoft Office User</cp:lastModifiedBy>
  <cp:revision>88</cp:revision>
  <dcterms:created xsi:type="dcterms:W3CDTF">2016-06-03T13:37:43Z</dcterms:created>
  <dcterms:modified xsi:type="dcterms:W3CDTF">2023-04-20T20:23:51Z</dcterms:modified>
</cp:coreProperties>
</file>

<file path=docProps/thumbnail.jpeg>
</file>